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684" r:id="rId2"/>
    <p:sldId id="674" r:id="rId3"/>
    <p:sldId id="675" r:id="rId4"/>
    <p:sldId id="676" r:id="rId5"/>
    <p:sldId id="682" r:id="rId6"/>
    <p:sldId id="683" r:id="rId7"/>
    <p:sldId id="686" r:id="rId8"/>
    <p:sldId id="689" r:id="rId9"/>
    <p:sldId id="596" r:id="rId10"/>
    <p:sldId id="598" r:id="rId11"/>
    <p:sldId id="601" r:id="rId12"/>
    <p:sldId id="602" r:id="rId13"/>
    <p:sldId id="604" r:id="rId14"/>
    <p:sldId id="605" r:id="rId15"/>
    <p:sldId id="608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2" r:id="rId27"/>
    <p:sldId id="624" r:id="rId28"/>
    <p:sldId id="625" r:id="rId29"/>
    <p:sldId id="626" r:id="rId30"/>
    <p:sldId id="627" r:id="rId31"/>
    <p:sldId id="628" r:id="rId32"/>
    <p:sldId id="629" r:id="rId33"/>
    <p:sldId id="630" r:id="rId34"/>
    <p:sldId id="631" r:id="rId35"/>
    <p:sldId id="632" r:id="rId36"/>
    <p:sldId id="633" r:id="rId37"/>
    <p:sldId id="634" r:id="rId38"/>
    <p:sldId id="635" r:id="rId39"/>
    <p:sldId id="636" r:id="rId40"/>
    <p:sldId id="637" r:id="rId41"/>
    <p:sldId id="638" r:id="rId42"/>
    <p:sldId id="639" r:id="rId43"/>
    <p:sldId id="640" r:id="rId44"/>
    <p:sldId id="641" r:id="rId45"/>
    <p:sldId id="642" r:id="rId4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3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63500"/>
            <a:ext cx="77724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2.2: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Pandas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1B6EF-8532-2C4E-989E-1289C448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349" y="2013273"/>
            <a:ext cx="4399255" cy="30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5296" y="0"/>
            <a:ext cx="319518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Titanic Data Set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04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990600"/>
            <a:ext cx="876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data from people onboard the Titanic:</a:t>
            </a:r>
          </a:p>
        </p:txBody>
      </p:sp>
    </p:spTree>
    <p:extLst>
      <p:ext uri="{BB962C8B-B14F-4D97-AF65-F5344CB8AC3E}">
        <p14:creationId xmlns:p14="http://schemas.microsoft.com/office/powerpoint/2010/main" val="267927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0311" y="0"/>
            <a:ext cx="43051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String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" y="1524000"/>
            <a:ext cx="9144000" cy="23972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4495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column name you need .</a:t>
            </a:r>
            <a:r>
              <a:rPr lang="en-US" dirty="0" err="1"/>
              <a:t>str</a:t>
            </a:r>
            <a:r>
              <a:rPr lang="en-US" dirty="0"/>
              <a:t> if you wan to use a string method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1200" y="38862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76800" y="4191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.“</a:t>
            </a:r>
            <a:r>
              <a:rPr lang="en-US" dirty="0" err="1"/>
              <a:t>string_method</a:t>
            </a:r>
            <a:r>
              <a:rPr lang="en-US" dirty="0"/>
              <a:t>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810000" y="3886200"/>
            <a:ext cx="1219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4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0311" y="0"/>
            <a:ext cx="43051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String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604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I wanted to know the proportion of “Mrs.” in the data set</a:t>
            </a:r>
          </a:p>
        </p:txBody>
      </p:sp>
    </p:spTree>
    <p:extLst>
      <p:ext uri="{BB962C8B-B14F-4D97-AF65-F5344CB8AC3E}">
        <p14:creationId xmlns:p14="http://schemas.microsoft.com/office/powerpoint/2010/main" val="102760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0311" y="0"/>
            <a:ext cx="43051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String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I wanted to know the proportion of “Mrs.” in the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178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514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column column called “</a:t>
            </a:r>
            <a:r>
              <a:rPr lang="en-US" dirty="0" err="1"/>
              <a:t>Bool_Mrs</a:t>
            </a:r>
            <a:r>
              <a:rPr lang="en-US" dirty="0"/>
              <a:t>” that stores these </a:t>
            </a:r>
            <a:r>
              <a:rPr lang="en-US" dirty="0" err="1"/>
              <a:t>booleans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" y="3200400"/>
            <a:ext cx="9144000" cy="21173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30161" y="5715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column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696200" y="53340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907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0311" y="0"/>
            <a:ext cx="430516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String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I wanted to know the proportion of “Mrs.” in the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178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2514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column column called “</a:t>
            </a:r>
            <a:r>
              <a:rPr lang="en-US" dirty="0" err="1"/>
              <a:t>Bool_Mrs</a:t>
            </a:r>
            <a:r>
              <a:rPr lang="en-US" dirty="0"/>
              <a:t>” that stores these </a:t>
            </a:r>
            <a:r>
              <a:rPr lang="en-US" dirty="0" err="1"/>
              <a:t>booleans</a:t>
            </a:r>
            <a:r>
              <a:rPr lang="en-US" dirty="0"/>
              <a:t>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" y="3200400"/>
            <a:ext cx="9144000" cy="21173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483806"/>
            <a:ext cx="4495800" cy="11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0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6016" y="0"/>
            <a:ext cx="22337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Map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I wanted to know the proportion of females on the ship.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" y="1676400"/>
            <a:ext cx="9144000" cy="19820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800" y="3657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map - can only be used with single columns 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0"/>
            <a:ext cx="7429500" cy="63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53340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Key: value in column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Value: mapped value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410200" y="48768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16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4419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apply() method lets us use custom or built in functions to multiple columns.</a:t>
            </a:r>
          </a:p>
          <a:p>
            <a:endParaRPr lang="en-US" dirty="0"/>
          </a:p>
          <a:p>
            <a:r>
              <a:rPr lang="en-US" dirty="0"/>
              <a:t>Let’s begin by applying built in functions…</a:t>
            </a:r>
          </a:p>
        </p:txBody>
      </p:sp>
    </p:spTree>
    <p:extLst>
      <p:ext uri="{BB962C8B-B14F-4D97-AF65-F5344CB8AC3E}">
        <p14:creationId xmlns:p14="http://schemas.microsoft.com/office/powerpoint/2010/main" val="121103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419600"/>
            <a:ext cx="5080000" cy="53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5257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of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7400" y="52578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Axis = 0 - apply column wise</a:t>
            </a:r>
          </a:p>
          <a:p>
            <a:r>
              <a:rPr lang="en-US" dirty="0"/>
              <a:t>Axis = 1 - apply row wise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91000" y="48768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324600" y="48768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4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419600"/>
            <a:ext cx="50800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953000"/>
            <a:ext cx="1866900" cy="863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096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series where the index is the column name.</a:t>
            </a:r>
          </a:p>
        </p:txBody>
      </p:sp>
    </p:spTree>
    <p:extLst>
      <p:ext uri="{BB962C8B-B14F-4D97-AF65-F5344CB8AC3E}">
        <p14:creationId xmlns:p14="http://schemas.microsoft.com/office/powerpoint/2010/main" val="6693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096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series where the index is the index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91000"/>
            <a:ext cx="4495800" cy="170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axis!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257800" y="4572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3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54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096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series where the index is the index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91000"/>
            <a:ext cx="4495800" cy="170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0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axis!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257800" y="4572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6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2600" y="5562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Applying </a:t>
            </a:r>
            <a:r>
              <a:rPr lang="en-US" dirty="0" err="1"/>
              <a:t>numpy</a:t>
            </a:r>
            <a:r>
              <a:rPr lang="en-US" dirty="0"/>
              <a:t> ceiling function to the column fare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191000"/>
            <a:ext cx="4495800" cy="10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461000" cy="2785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191000"/>
            <a:ext cx="4495800" cy="1010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181600"/>
            <a:ext cx="2819400" cy="1391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apply to create new columns!</a:t>
            </a:r>
          </a:p>
        </p:txBody>
      </p:sp>
    </p:spTree>
    <p:extLst>
      <p:ext uri="{BB962C8B-B14F-4D97-AF65-F5344CB8AC3E}">
        <p14:creationId xmlns:p14="http://schemas.microsoft.com/office/powerpoint/2010/main" val="137773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only pick out a couple of the numerical columns.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038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61722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column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371600" y="57150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0" y="3962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Pesky </a:t>
            </a:r>
            <a:r>
              <a:rPr lang="en-US" dirty="0" err="1"/>
              <a:t>SettingWithCopyWarning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324600" y="2895600"/>
            <a:ext cx="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116" y="0"/>
            <a:ext cx="50515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SettingWithCopyWarning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ways to avoid this warning: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8915400" cy="416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9144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df_numeric</a:t>
            </a:r>
            <a:r>
              <a:rPr lang="en-US" dirty="0"/>
              <a:t> by slicing with .</a:t>
            </a:r>
            <a:r>
              <a:rPr lang="en-US" dirty="0" err="1"/>
              <a:t>loc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343400" y="16002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40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116" y="0"/>
            <a:ext cx="50515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SettingWithCopyWarning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ways to avoid this warning: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33600"/>
            <a:ext cx="8813800" cy="411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9144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set </a:t>
            </a:r>
            <a:r>
              <a:rPr lang="en-US" dirty="0" err="1"/>
              <a:t>df_numeric</a:t>
            </a:r>
            <a:r>
              <a:rPr lang="en-US" dirty="0"/>
              <a:t> equal to a copy of the slice of the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72200" y="16002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44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single column: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480300" cy="358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" y="5486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apply to create a binary column that is 1 if the passenger is male and 0 if female.</a:t>
            </a:r>
          </a:p>
        </p:txBody>
      </p:sp>
    </p:spTree>
    <p:extLst>
      <p:ext uri="{BB962C8B-B14F-4D97-AF65-F5344CB8AC3E}">
        <p14:creationId xmlns:p14="http://schemas.microsoft.com/office/powerpoint/2010/main" val="374967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single column: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35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single column: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794269" cy="4400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33800" y="44958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Calls </a:t>
            </a:r>
            <a:r>
              <a:rPr lang="en-US" dirty="0" err="1"/>
              <a:t>Get_Gender_Bool</a:t>
            </a:r>
            <a:r>
              <a:rPr lang="en-US" dirty="0"/>
              <a:t> once for each row.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562600" y="3810000"/>
            <a:ext cx="457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414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single column: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480300" cy="358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" y="5486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apply to create a binary column that is the passenger is above 60 years old and 0 otherwise.</a:t>
            </a:r>
          </a:p>
        </p:txBody>
      </p:sp>
    </p:spTree>
    <p:extLst>
      <p:ext uri="{BB962C8B-B14F-4D97-AF65-F5344CB8AC3E}">
        <p14:creationId xmlns:p14="http://schemas.microsoft.com/office/powerpoint/2010/main" val="33770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7467600" cy="387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5334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you had separate </a:t>
            </a:r>
            <a:r>
              <a:rPr lang="en-US" dirty="0" err="1"/>
              <a:t>csv</a:t>
            </a:r>
            <a:r>
              <a:rPr lang="en-US" dirty="0"/>
              <a:t> files with the info for the students who got an A and everyone else, but you want to analyze everything together.</a:t>
            </a:r>
          </a:p>
        </p:txBody>
      </p:sp>
    </p:spTree>
    <p:extLst>
      <p:ext uri="{BB962C8B-B14F-4D97-AF65-F5344CB8AC3E}">
        <p14:creationId xmlns:p14="http://schemas.microsoft.com/office/powerpoint/2010/main" val="221818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single column: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679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43434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apply my custom function on the age column.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62600" y="3810000"/>
            <a:ext cx="457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902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single column: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one: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486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apply to a new column called Title that</a:t>
            </a:r>
            <a:r>
              <a:rPr lang="fr-FR" dirty="0"/>
              <a:t>’</a:t>
            </a:r>
            <a:r>
              <a:rPr lang="en-US" dirty="0"/>
              <a:t>s stores each passenger’s title (Mr./Mrs.)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63700"/>
            <a:ext cx="7912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one: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839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1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data frame: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480300" cy="358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" y="5486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use apply to create a binary column is 1 if the passenger is male and over 60 and 0 otherwise.</a:t>
            </a:r>
          </a:p>
        </p:txBody>
      </p:sp>
    </p:spTree>
    <p:extLst>
      <p:ext uri="{BB962C8B-B14F-4D97-AF65-F5344CB8AC3E}">
        <p14:creationId xmlns:p14="http://schemas.microsoft.com/office/powerpoint/2010/main" val="1464670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data frame: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162800" cy="5244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5181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to entire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48200" y="4495800"/>
            <a:ext cx="457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7000" y="5181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to rows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162800" y="4495800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0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data frame: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162800" cy="5244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3800" y="50292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row gets passed as a series to the function, where the column names are the index.</a:t>
            </a:r>
          </a:p>
        </p:txBody>
      </p:sp>
    </p:spTree>
    <p:extLst>
      <p:ext uri="{BB962C8B-B14F-4D97-AF65-F5344CB8AC3E}">
        <p14:creationId xmlns:p14="http://schemas.microsoft.com/office/powerpoint/2010/main" val="154602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data frame: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162800" cy="5244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3800" y="50292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row gets passed as a series to the function, where the column names are the index.</a:t>
            </a:r>
          </a:p>
        </p:txBody>
      </p:sp>
    </p:spTree>
    <p:extLst>
      <p:ext uri="{BB962C8B-B14F-4D97-AF65-F5344CB8AC3E}">
        <p14:creationId xmlns:p14="http://schemas.microsoft.com/office/powerpoint/2010/main" val="1961693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can use apply with a custom function on a data frame: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56746"/>
            <a:ext cx="5334000" cy="53012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3400" y="4267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function </a:t>
            </a:r>
            <a:r>
              <a:rPr lang="en-US" dirty="0" err="1"/>
              <a:t>Old_Man</a:t>
            </a:r>
            <a:r>
              <a:rPr lang="en-US" dirty="0"/>
              <a:t> gets called for each row in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270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more example: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89100"/>
            <a:ext cx="8724900" cy="3467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5486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create a new column is embarked plus the first number of the ticket. So, in the first row, this new column should read “Q3” </a:t>
            </a:r>
          </a:p>
        </p:txBody>
      </p:sp>
    </p:spTree>
    <p:extLst>
      <p:ext uri="{BB962C8B-B14F-4D97-AF65-F5344CB8AC3E}">
        <p14:creationId xmlns:p14="http://schemas.microsoft.com/office/powerpoint/2010/main" val="295350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4074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2514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</a:t>
            </a:r>
            <a:r>
              <a:rPr lang="en-US" dirty="0" err="1"/>
              <a:t>dataframes</a:t>
            </a:r>
            <a:r>
              <a:rPr lang="en-US" dirty="0"/>
              <a:t> to concatenate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19800" y="190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33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2207" y="0"/>
            <a:ext cx="24673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more example: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358375" cy="48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0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492" y="0"/>
            <a:ext cx="180477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Iterrows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181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use the </a:t>
            </a:r>
            <a:r>
              <a:rPr lang="en-US" dirty="0" err="1"/>
              <a:t>iterrows</a:t>
            </a:r>
            <a:r>
              <a:rPr lang="en-US" dirty="0"/>
              <a:t>() method to go through the rows of a </a:t>
            </a:r>
            <a:r>
              <a:rPr lang="en-US" dirty="0" err="1"/>
              <a:t>dataframe</a:t>
            </a:r>
            <a:r>
              <a:rPr lang="en-US" dirty="0"/>
              <a:t> using a for loop.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7404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70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492" y="0"/>
            <a:ext cx="180477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Iterrows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0"/>
            <a:ext cx="53467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990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two loop variables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15000" y="1447800"/>
            <a:ext cx="3810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200" y="1524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</a:t>
            </a:r>
            <a:r>
              <a:rPr lang="en-US" dirty="0" err="1"/>
              <a:t>df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1800" y="1524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as series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05000" y="1905000"/>
            <a:ext cx="838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33800" y="1905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872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492" y="0"/>
            <a:ext cx="180477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Iterrows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668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0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492" y="0"/>
            <a:ext cx="180477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Iterrows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181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I want to create a dictionary where I have an entry for each passenger where the key is the last name and the value is the age.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7404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3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492" y="0"/>
            <a:ext cx="180477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Iterrows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276600"/>
            <a:ext cx="84455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38200"/>
            <a:ext cx="5194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7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4191000"/>
            <a:ext cx="6324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index in this case is row numbers.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What if I want to quickly see Joe’s row?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 have to look up what row Joe is in.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Instead, I can make the index the column name.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7" y="990600"/>
            <a:ext cx="9144000" cy="29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23622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that will become index (make sure this is unique).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48200" y="1676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26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8229600" cy="3111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486400"/>
            <a:ext cx="4787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1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7162800" cy="825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8031701" cy="2476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" y="487680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reset_index</a:t>
            </a:r>
            <a:r>
              <a:rPr lang="en-US" dirty="0"/>
              <a:t>() will make your index row numbers again.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Useful when manipulating </a:t>
            </a:r>
            <a:r>
              <a:rPr lang="en-US" dirty="0" err="1"/>
              <a:t>dataframes</a:t>
            </a:r>
            <a:r>
              <a:rPr lang="en-US" dirty="0"/>
              <a:t> and index can get messed up</a:t>
            </a:r>
          </a:p>
        </p:txBody>
      </p:sp>
    </p:spTree>
    <p:extLst>
      <p:ext uri="{BB962C8B-B14F-4D97-AF65-F5344CB8AC3E}">
        <p14:creationId xmlns:p14="http://schemas.microsoft.com/office/powerpoint/2010/main" val="188662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0341" y="0"/>
            <a:ext cx="35650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Advanced Pandas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90600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Use string methods to create and manipulate columns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Map to quickly create indicators from categorical variables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Apply to create new columns that are complex functions of other columns.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Iterating through the rows of a </a:t>
            </a:r>
            <a:r>
              <a:rPr lang="en-US" sz="2400" dirty="0" err="1"/>
              <a:t>dataframe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88415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83329</TotalTime>
  <Words>1073</Words>
  <Application>Microsoft Macintosh PowerPoint</Application>
  <PresentationFormat>On-screen Show (4:3)</PresentationFormat>
  <Paragraphs>141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Calibri</vt:lpstr>
      <vt:lpstr>Arial</vt:lpstr>
      <vt:lpstr>Office Theme</vt:lpstr>
      <vt:lpstr>Module 2.2:  Advanced Pandas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838</cp:revision>
  <dcterms:created xsi:type="dcterms:W3CDTF">2015-04-30T01:39:07Z</dcterms:created>
  <dcterms:modified xsi:type="dcterms:W3CDTF">2018-12-03T21:31:27Z</dcterms:modified>
</cp:coreProperties>
</file>